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85" r:id="rId2"/>
    <p:sldId id="257" r:id="rId3"/>
    <p:sldId id="258" r:id="rId4"/>
    <p:sldId id="282" r:id="rId5"/>
    <p:sldId id="261" r:id="rId6"/>
    <p:sldId id="281" r:id="rId7"/>
    <p:sldId id="262" r:id="rId8"/>
    <p:sldId id="286" r:id="rId9"/>
    <p:sldId id="292" r:id="rId10"/>
    <p:sldId id="287" r:id="rId11"/>
    <p:sldId id="293" r:id="rId12"/>
    <p:sldId id="280" r:id="rId13"/>
    <p:sldId id="288" r:id="rId14"/>
    <p:sldId id="289" r:id="rId15"/>
    <p:sldId id="290" r:id="rId16"/>
    <p:sldId id="291" r:id="rId17"/>
    <p:sldId id="283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Kiểu Trung bình 2 - Màu chủ đề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Kiểu Trung bình 2 - Màu chủ đề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98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013EF-AA46-41D5-93C2-36F7A5EF5D89}" type="datetimeFigureOut">
              <a:rPr lang="zh-CN" altLang="en-US" smtClean="0"/>
              <a:t>2020/12/24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104242-42E4-462F-B9A6-468AC33D61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61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020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5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74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173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22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341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65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2444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735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418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2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42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643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4242-42E4-462F-B9A6-468AC33D61A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6893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88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272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AC0059-71F0-4354-824B-2FFE6EC8EA2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987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49"/>
          <a:stretch/>
        </p:blipFill>
        <p:spPr>
          <a:xfrm>
            <a:off x="4419600" y="940460"/>
            <a:ext cx="7772400" cy="591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6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88415"/>
            <a:ext cx="4463844" cy="666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06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57925"/>
            <a:ext cx="6096000" cy="55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4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5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1"/>
          </p:nvPr>
        </p:nvSpPr>
        <p:spPr>
          <a:xfrm>
            <a:off x="1600201" y="2085976"/>
            <a:ext cx="3971925" cy="2162175"/>
          </a:xfrm>
          <a:custGeom>
            <a:avLst/>
            <a:gdLst>
              <a:gd name="connsiteX0" fmla="*/ 0 w 3971925"/>
              <a:gd name="connsiteY0" fmla="*/ 0 h 2162175"/>
              <a:gd name="connsiteX1" fmla="*/ 3971925 w 3971925"/>
              <a:gd name="connsiteY1" fmla="*/ 0 h 2162175"/>
              <a:gd name="connsiteX2" fmla="*/ 3971925 w 3971925"/>
              <a:gd name="connsiteY2" fmla="*/ 2162175 h 2162175"/>
              <a:gd name="connsiteX3" fmla="*/ 0 w 3971925"/>
              <a:gd name="connsiteY3" fmla="*/ 2162175 h 216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2162175">
                <a:moveTo>
                  <a:pt x="0" y="0"/>
                </a:moveTo>
                <a:lnTo>
                  <a:pt x="3971925" y="0"/>
                </a:lnTo>
                <a:lnTo>
                  <a:pt x="3971925" y="2162175"/>
                </a:lnTo>
                <a:lnTo>
                  <a:pt x="0" y="21621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668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305550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802126" y="1936268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8802126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4"/>
          </p:nvPr>
        </p:nvSpPr>
        <p:spPr>
          <a:xfrm>
            <a:off x="6305550" y="3797182"/>
            <a:ext cx="2294499" cy="1622543"/>
          </a:xfrm>
          <a:custGeom>
            <a:avLst/>
            <a:gdLst>
              <a:gd name="connsiteX0" fmla="*/ 0 w 2294499"/>
              <a:gd name="connsiteY0" fmla="*/ 0 h 1622543"/>
              <a:gd name="connsiteX1" fmla="*/ 2294499 w 2294499"/>
              <a:gd name="connsiteY1" fmla="*/ 0 h 1622543"/>
              <a:gd name="connsiteX2" fmla="*/ 2294499 w 2294499"/>
              <a:gd name="connsiteY2" fmla="*/ 1622543 h 1622543"/>
              <a:gd name="connsiteX3" fmla="*/ 0 w 2294499"/>
              <a:gd name="connsiteY3" fmla="*/ 1622543 h 1622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499" h="1622543">
                <a:moveTo>
                  <a:pt x="0" y="0"/>
                </a:moveTo>
                <a:lnTo>
                  <a:pt x="2294499" y="0"/>
                </a:lnTo>
                <a:lnTo>
                  <a:pt x="2294499" y="1622543"/>
                </a:lnTo>
                <a:lnTo>
                  <a:pt x="0" y="16225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57BEC6-7C2B-4B03-B4DD-37A8D3CA46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1698623" y="2746373"/>
            <a:ext cx="2187580" cy="2187580"/>
          </a:xfrm>
          <a:custGeom>
            <a:avLst/>
            <a:gdLst>
              <a:gd name="connsiteX0" fmla="*/ 1093790 w 2187580"/>
              <a:gd name="connsiteY0" fmla="*/ 0 h 2187580"/>
              <a:gd name="connsiteX1" fmla="*/ 2187580 w 2187580"/>
              <a:gd name="connsiteY1" fmla="*/ 1093790 h 2187580"/>
              <a:gd name="connsiteX2" fmla="*/ 1093790 w 2187580"/>
              <a:gd name="connsiteY2" fmla="*/ 2187580 h 2187580"/>
              <a:gd name="connsiteX3" fmla="*/ 0 w 2187580"/>
              <a:gd name="connsiteY3" fmla="*/ 1093790 h 2187580"/>
              <a:gd name="connsiteX4" fmla="*/ 1093790 w 2187580"/>
              <a:gd name="connsiteY4" fmla="*/ 0 h 2187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7580" h="2187580">
                <a:moveTo>
                  <a:pt x="1093790" y="0"/>
                </a:moveTo>
                <a:cubicBezTo>
                  <a:pt x="1697874" y="0"/>
                  <a:pt x="2187580" y="489706"/>
                  <a:pt x="2187580" y="1093790"/>
                </a:cubicBezTo>
                <a:cubicBezTo>
                  <a:pt x="2187580" y="1697874"/>
                  <a:pt x="1697874" y="2187580"/>
                  <a:pt x="1093790" y="2187580"/>
                </a:cubicBezTo>
                <a:cubicBezTo>
                  <a:pt x="489706" y="2187580"/>
                  <a:pt x="0" y="1697874"/>
                  <a:pt x="0" y="1093790"/>
                </a:cubicBezTo>
                <a:cubicBezTo>
                  <a:pt x="0" y="489706"/>
                  <a:pt x="489706" y="0"/>
                  <a:pt x="109379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564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34130"/>
            <a:ext cx="1557766" cy="1418446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46424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3" r:id="rId3"/>
    <p:sldLayoutId id="2147483662" r:id="rId4"/>
    <p:sldLayoutId id="2147483665" r:id="rId5"/>
    <p:sldLayoutId id="2147483666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97D9BB3D-6037-4984-B1C9-6EA6F0733901}"/>
              </a:ext>
            </a:extLst>
          </p:cNvPr>
          <p:cNvGrpSpPr/>
          <p:nvPr/>
        </p:nvGrpSpPr>
        <p:grpSpPr>
          <a:xfrm>
            <a:off x="1676623" y="3012066"/>
            <a:ext cx="416937" cy="416934"/>
            <a:chOff x="891974" y="4415843"/>
            <a:chExt cx="450443" cy="450443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9C9DB4BA-54F7-4C0E-AE0C-B1C46DE8FD76}"/>
                </a:ext>
              </a:extLst>
            </p:cNvPr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  <p:sp>
          <p:nvSpPr>
            <p:cNvPr id="11" name="椭圆 39">
              <a:extLst>
                <a:ext uri="{FF2B5EF4-FFF2-40B4-BE49-F238E27FC236}">
                  <a16:creationId xmlns:a16="http://schemas.microsoft.com/office/drawing/2014/main" id="{A2EF981A-E8A3-4B9C-9705-339D975A808A}"/>
                </a:ext>
              </a:extLst>
            </p:cNvPr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Calibri" panose="020F050202020403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C9BD2F7B-3F77-4C00-A03B-0C17F27D1349}"/>
              </a:ext>
            </a:extLst>
          </p:cNvPr>
          <p:cNvSpPr txBox="1"/>
          <p:nvPr/>
        </p:nvSpPr>
        <p:spPr>
          <a:xfrm>
            <a:off x="2093560" y="2997236"/>
            <a:ext cx="3943708" cy="230832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Group</a:t>
            </a:r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： </a:t>
            </a:r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16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+mj-ea"/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Nguyễn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Văn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Thái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+mj-ea"/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Nguyễn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Đức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Thắng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		 20173366</a:t>
            </a: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Đinh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Lê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Nhất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Thống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+mj-ea"/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Phạm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Thị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Thảo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+mj-ea"/>
              </a:rPr>
              <a:t>		 20153455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+mj-ea"/>
            </a:endParaRPr>
          </a:p>
          <a:p>
            <a:endParaRPr lang="en-US" altLang="zh-CN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+mj-ea"/>
            </a:endParaRPr>
          </a:p>
        </p:txBody>
      </p:sp>
      <p:pic>
        <p:nvPicPr>
          <p:cNvPr id="18" name="William Joseph - Radioactive">
            <a:hlinkClick r:id="" action="ppaction://media"/>
            <a:extLst>
              <a:ext uri="{FF2B5EF4-FFF2-40B4-BE49-F238E27FC236}">
                <a16:creationId xmlns:a16="http://schemas.microsoft.com/office/drawing/2014/main" id="{74606A9D-B362-448E-BAAC-A60B438E8D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733425"/>
            <a:ext cx="609600" cy="609600"/>
          </a:xfrm>
          <a:prstGeom prst="rect">
            <a:avLst/>
          </a:prstGeom>
        </p:spPr>
      </p:pic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FCA2A062-22B3-4A20-8752-AE8D807BAB6E}"/>
              </a:ext>
            </a:extLst>
          </p:cNvPr>
          <p:cNvSpPr txBox="1"/>
          <p:nvPr/>
        </p:nvSpPr>
        <p:spPr>
          <a:xfrm>
            <a:off x="148028" y="996012"/>
            <a:ext cx="66992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000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endParaRPr lang="en-US" sz="4000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40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EcobikeRental</a:t>
            </a:r>
            <a: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4000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i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Giáo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viên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000" i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TS.Nguyễn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Thị</a:t>
            </a:r>
            <a:r>
              <a:rPr lang="en-US" sz="2000" i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Thu Trang</a:t>
            </a:r>
            <a:endParaRPr lang="en-US" sz="4000" i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36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40503" y="450599"/>
            <a:ext cx="88882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3.4.Biểu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Xem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danh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sách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’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và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Xem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danh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sách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bãi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’</a:t>
            </a:r>
            <a:endParaRPr lang="zh-CN" altLang="en-US" sz="28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0A50F497-25F3-41ED-8180-E2E7AF2F5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3" y="1107885"/>
            <a:ext cx="9707001" cy="545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40503" y="450599"/>
            <a:ext cx="451219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3.5.Biểu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Nhập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mã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’</a:t>
            </a:r>
            <a:endParaRPr lang="zh-CN" altLang="en-US" sz="28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C18139B3-E13E-43BB-ABB3-7DA8EA1FC8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503" y="1105909"/>
            <a:ext cx="9965026" cy="546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10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606551"/>
            <a:ext cx="5763757" cy="132343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Một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số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vấn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đề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về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Thiết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kế</a:t>
            </a:r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pPr lvl="0"/>
            <a:r>
              <a:rPr 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(Design Considerations)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077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04</a:t>
            </a:r>
            <a:endParaRPr lang="zh-CN" altLang="en-US" sz="44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9442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587500" y="425199"/>
            <a:ext cx="4097597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/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D23F029-E8B8-47F8-BDDE-48FFB1118E72}"/>
              </a:ext>
            </a:extLst>
          </p:cNvPr>
          <p:cNvSpPr txBox="1"/>
          <p:nvPr/>
        </p:nvSpPr>
        <p:spPr>
          <a:xfrm>
            <a:off x="1587500" y="1041400"/>
            <a:ext cx="8902700" cy="2773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Giao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chưa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đẹp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lắm</a:t>
            </a:r>
            <a:endParaRPr lang="en-US" sz="180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mềm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chưa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định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vị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vị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trí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để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tìm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trạm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xe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gần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nhất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định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vị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quãng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đưỡng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Chưa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ước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lượng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nếu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tình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pin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là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50%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thì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thể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bao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lâu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bao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nhiêu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km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Chưa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nhiều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hình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thanh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toán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phong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phú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ngoài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việc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dùng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phải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khoản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trên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mền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, 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có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số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dư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trong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tài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khoản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mới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thuê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xe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78603" y="412499"/>
            <a:ext cx="358944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Coupling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Cohesion</a:t>
            </a:r>
            <a:endParaRPr lang="en-US" sz="2800" b="1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9BA5283-1556-4154-85F7-50C7E0AE4430}"/>
              </a:ext>
            </a:extLst>
          </p:cNvPr>
          <p:cNvSpPr txBox="1"/>
          <p:nvPr/>
        </p:nvSpPr>
        <p:spPr>
          <a:xfrm>
            <a:off x="1778603" y="1330036"/>
            <a:ext cx="799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-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Coupling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Conhesion</a:t>
            </a:r>
            <a:r>
              <a:rPr lang="en-US" dirty="0"/>
              <a:t>.</a:t>
            </a:r>
          </a:p>
          <a:p>
            <a:pPr lvl="0"/>
            <a:r>
              <a:rPr lang="en-US" dirty="0"/>
              <a:t>-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vi </a:t>
            </a:r>
            <a:r>
              <a:rPr lang="en-US" dirty="0" err="1"/>
              <a:t>phạm</a:t>
            </a:r>
            <a:r>
              <a:rPr lang="en-US" dirty="0"/>
              <a:t> Stamp Coupling.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3DC4B29F-8869-4928-8519-D2BA5E8B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015" y="2626646"/>
            <a:ext cx="5711970" cy="29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3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72011" y="314099"/>
            <a:ext cx="5903604" cy="57490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1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Nguyên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tắc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Principles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61F413E-A0E1-4D52-854C-229BBE94EF3C}"/>
              </a:ext>
            </a:extLst>
          </p:cNvPr>
          <p:cNvSpPr txBox="1"/>
          <p:nvPr/>
        </p:nvSpPr>
        <p:spPr>
          <a:xfrm>
            <a:off x="1772011" y="1079500"/>
            <a:ext cx="9994900" cy="377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defRPr>
            </a:lvl1pPr>
          </a:lstStyle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Single responsibility principle: </a:t>
            </a:r>
            <a:r>
              <a:rPr lang="en-US" dirty="0" err="1"/>
              <a:t>Một</a:t>
            </a:r>
            <a:r>
              <a:rPr lang="en-US" dirty="0"/>
              <a:t> class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trách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Open/Closed principle: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thoải</a:t>
            </a:r>
            <a:r>
              <a:rPr lang="en-US" dirty="0"/>
              <a:t> </a:t>
            </a:r>
            <a:r>
              <a:rPr lang="en-US" dirty="0" err="1"/>
              <a:t>mái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class,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class </a:t>
            </a:r>
            <a:r>
              <a:rPr lang="en-US" dirty="0" err="1"/>
              <a:t>đó</a:t>
            </a:r>
            <a:r>
              <a:rPr lang="en-US" dirty="0"/>
              <a:t>:</a:t>
            </a:r>
          </a:p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: </a:t>
            </a:r>
            <a:r>
              <a:rPr lang="en-US" dirty="0" err="1"/>
              <a:t>Liskov</a:t>
            </a:r>
            <a:r>
              <a:rPr lang="en-US" dirty="0"/>
              <a:t> Substitution Principle: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object </a:t>
            </a:r>
            <a:r>
              <a:rPr lang="en-US" dirty="0" err="1"/>
              <a:t>của</a:t>
            </a:r>
            <a:r>
              <a:rPr lang="en-US" dirty="0"/>
              <a:t> class con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thế</a:t>
            </a:r>
            <a:r>
              <a:rPr lang="en-US" dirty="0"/>
              <a:t> class cha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đắn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Interface Segregation Principle: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vì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1 interface </a:t>
            </a:r>
            <a:r>
              <a:rPr lang="en-US" dirty="0" err="1"/>
              <a:t>lớn</a:t>
            </a:r>
            <a:r>
              <a:rPr lang="en-US" dirty="0"/>
              <a:t>, ta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interface </a:t>
            </a:r>
            <a:r>
              <a:rPr lang="en-US" dirty="0" err="1"/>
              <a:t>nhỏ</a:t>
            </a:r>
            <a:r>
              <a:rPr lang="en-US" dirty="0"/>
              <a:t>,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endParaRPr lang="en-US" dirty="0"/>
          </a:p>
          <a:p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Dependency inversion principle: </a:t>
            </a:r>
            <a:r>
              <a:rPr lang="en-US" dirty="0" err="1"/>
              <a:t>Các</a:t>
            </a:r>
            <a:r>
              <a:rPr lang="en-US" dirty="0"/>
              <a:t> module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module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thấp</a:t>
            </a:r>
            <a:r>
              <a:rPr lang="en-US" dirty="0"/>
              <a:t>; Interface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ngược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0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626661" y="310899"/>
            <a:ext cx="4718856" cy="57490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lvl="1">
              <a:lnSpc>
                <a:spcPct val="120000"/>
              </a:lnSpc>
              <a:spcBef>
                <a:spcPts val="1200"/>
              </a:spcBef>
              <a:spcAft>
                <a:spcPts val="300"/>
              </a:spcAft>
            </a:pP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thiết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</a:t>
            </a:r>
            <a:r>
              <a:rPr lang="vi-VN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sz="2800" b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Patterns</a:t>
            </a:r>
            <a:r>
              <a:rPr lang="en-US" sz="2800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D0947C3B-3175-4F61-B54D-824F6F64782C}"/>
              </a:ext>
            </a:extLst>
          </p:cNvPr>
          <p:cNvSpPr txBox="1"/>
          <p:nvPr/>
        </p:nvSpPr>
        <p:spPr>
          <a:xfrm>
            <a:off x="1626661" y="969930"/>
            <a:ext cx="434233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Không</a:t>
            </a:r>
            <a:r>
              <a:rPr lang="vi-VN" sz="1800" dirty="0"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.VnTime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sử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dụng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mẫu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thiết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kế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vi-VN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nào</a:t>
            </a:r>
            <a:r>
              <a:rPr lang="vi-VN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.</a:t>
            </a:r>
            <a:endParaRPr lang="en-U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81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>
            <a:extLst>
              <a:ext uri="{FF2B5EF4-FFF2-40B4-BE49-F238E27FC236}">
                <a16:creationId xmlns:a16="http://schemas.microsoft.com/office/drawing/2014/main" id="{42621FF0-CB47-420B-B80D-9DC99B1280C5}"/>
              </a:ext>
            </a:extLst>
          </p:cNvPr>
          <p:cNvSpPr txBox="1"/>
          <p:nvPr/>
        </p:nvSpPr>
        <p:spPr>
          <a:xfrm>
            <a:off x="731631" y="2149395"/>
            <a:ext cx="448071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THANK YOU </a:t>
            </a:r>
          </a:p>
          <a:p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+mj-ea"/>
              </a:rPr>
              <a:t>FOR WATCHING!</a:t>
            </a:r>
          </a:p>
        </p:txBody>
      </p:sp>
    </p:spTree>
    <p:extLst>
      <p:ext uri="{BB962C8B-B14F-4D97-AF65-F5344CB8AC3E}">
        <p14:creationId xmlns:p14="http://schemas.microsoft.com/office/powerpoint/2010/main" val="170515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27161" y="2316099"/>
            <a:ext cx="219002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经典综艺体简" panose="02010609000101010101" pitchFamily="49" charset="-122"/>
              </a:rPr>
              <a:t>Mục</a:t>
            </a:r>
            <a:r>
              <a:rPr lang="en-US" altLang="zh-CN" sz="4800" b="1" dirty="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经典综艺体简" panose="02010609000101010101" pitchFamily="49" charset="-122"/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经典综艺体简" panose="02010609000101010101" pitchFamily="49" charset="-122"/>
              </a:rPr>
              <a:t>lục</a:t>
            </a:r>
            <a:endParaRPr lang="en-US" altLang="zh-CN" sz="4800" b="1" dirty="0">
              <a:solidFill>
                <a:schemeClr val="accent1"/>
              </a:solidFill>
              <a:latin typeface="Calibri" panose="020F0502020204030204" pitchFamily="34" charset="0"/>
              <a:ea typeface="+mj-ea"/>
              <a:cs typeface="经典综艺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352704" y="1789669"/>
            <a:ext cx="2880917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Phân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công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thành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viên</a:t>
            </a:r>
            <a:endParaRPr lang="en-US" altLang="zh-CN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73014" y="2778728"/>
            <a:ext cx="367921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tương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tác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điển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hình</a:t>
            </a:r>
            <a:endParaRPr lang="en-US" altLang="zh-CN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73014" y="3794418"/>
            <a:ext cx="1617751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endParaRPr lang="en-US" altLang="zh-CN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328030" y="4810108"/>
            <a:ext cx="283007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dirty="0">
                <a:solidFill>
                  <a:schemeClr val="accent2"/>
                </a:solidFill>
                <a:latin typeface="Calibri" panose="020F0502020204030204" pitchFamily="34" charset="0"/>
              </a:rPr>
              <a:t>Design Consideration</a:t>
            </a:r>
            <a:endParaRPr lang="zh-CN" altLang="en-US" sz="2400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7735" y="1643444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01.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487735" y="2657376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02.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87735" y="367130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03.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87735" y="4685239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i="1" dirty="0">
                <a:solidFill>
                  <a:schemeClr val="accent1"/>
                </a:solidFill>
                <a:latin typeface="Calibri" panose="020F0502020204030204" pitchFamily="34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369158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Tm="0">
        <p15:prstTrans prst="curtains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88568" y="1389552"/>
            <a:ext cx="477887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Phân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công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thành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viên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88568" y="473100"/>
            <a:ext cx="2077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01</a:t>
            </a:r>
            <a:endParaRPr lang="zh-CN" altLang="en-US" sz="44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28268" y="1285269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Bảng 8">
            <a:extLst>
              <a:ext uri="{FF2B5EF4-FFF2-40B4-BE49-F238E27FC236}">
                <a16:creationId xmlns:a16="http://schemas.microsoft.com/office/drawing/2014/main" id="{50E63135-5881-4257-8481-C9937ADAC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891951"/>
              </p:ext>
            </p:extLst>
          </p:nvPr>
        </p:nvGraphicFramePr>
        <p:xfrm>
          <a:off x="677334" y="2768600"/>
          <a:ext cx="541866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0539838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18295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Tên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Phần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trăm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công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129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Thái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25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Thắng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04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Đinh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Thống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878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Phạm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Thị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Thảo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057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406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610128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tương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tác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Thuê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xe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077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02</a:t>
            </a:r>
            <a:endParaRPr lang="zh-CN" altLang="en-US" sz="44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633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172F7866-6C1D-48F1-AC56-334E1DB799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7" y="0"/>
            <a:ext cx="10590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96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A228536-E06C-4246-9921-5981D42A0643}"/>
              </a:ext>
            </a:extLst>
          </p:cNvPr>
          <p:cNvSpPr txBox="1"/>
          <p:nvPr/>
        </p:nvSpPr>
        <p:spPr>
          <a:xfrm>
            <a:off x="874713" y="3398461"/>
            <a:ext cx="2773516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1B40FC-AF12-4F69-9B18-F1E03889576A}"/>
              </a:ext>
            </a:extLst>
          </p:cNvPr>
          <p:cNvSpPr txBox="1"/>
          <p:nvPr/>
        </p:nvSpPr>
        <p:spPr>
          <a:xfrm>
            <a:off x="874713" y="2482009"/>
            <a:ext cx="20773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latin typeface="Calibri" panose="020F0502020204030204" pitchFamily="34" charset="0"/>
                <a:ea typeface="时尚中黑简体" panose="01010104010101010101" pitchFamily="2" charset="-122"/>
              </a:rPr>
              <a:t>PART 03</a:t>
            </a:r>
            <a:endParaRPr lang="zh-CN" altLang="en-US" sz="4400" b="1" dirty="0">
              <a:solidFill>
                <a:schemeClr val="accent1"/>
              </a:solidFill>
              <a:latin typeface="Calibri" panose="020F0502020204030204" pitchFamily="34" charset="0"/>
              <a:ea typeface="时尚中黑简体" panose="01010104010101010101" pitchFamily="2" charset="-122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72E9323-792A-4A30-8917-B3C88FBE79C9}"/>
              </a:ext>
            </a:extLst>
          </p:cNvPr>
          <p:cNvCxnSpPr>
            <a:cxnSpLocks/>
          </p:cNvCxnSpPr>
          <p:nvPr/>
        </p:nvCxnSpPr>
        <p:spPr>
          <a:xfrm>
            <a:off x="1014413" y="3294178"/>
            <a:ext cx="709987" cy="0"/>
          </a:xfrm>
          <a:prstGeom prst="line">
            <a:avLst/>
          </a:prstGeom>
          <a:ln w="28575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509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40503" y="242781"/>
            <a:ext cx="415370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3.1.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tổng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quan</a:t>
            </a:r>
            <a:endParaRPr lang="zh-CN" altLang="en-US" sz="28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85F47AE2-8028-4522-930B-677915F324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44" y="880749"/>
            <a:ext cx="10640291" cy="583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40503" y="450599"/>
            <a:ext cx="3999556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3.2.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Thuê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’</a:t>
            </a:r>
            <a:endParaRPr lang="zh-CN" altLang="en-US" sz="28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85BEBE8-EB43-402E-962B-D74226413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4" y="1195739"/>
            <a:ext cx="10113818" cy="521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740503" y="450599"/>
            <a:ext cx="371358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3.3.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Biểu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đồ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lớp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‘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Trả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b="1" dirty="0" err="1">
                <a:solidFill>
                  <a:schemeClr val="accent2"/>
                </a:solidFill>
                <a:latin typeface="Calibri" panose="020F0502020204030204" pitchFamily="34" charset="0"/>
              </a:rPr>
              <a:t>xe</a:t>
            </a:r>
            <a:r>
              <a:rPr lang="en-US" altLang="zh-CN" sz="2800" b="1" dirty="0">
                <a:solidFill>
                  <a:schemeClr val="accent2"/>
                </a:solidFill>
                <a:latin typeface="Calibri" panose="020F0502020204030204" pitchFamily="34" charset="0"/>
              </a:rPr>
              <a:t>’</a:t>
            </a:r>
            <a:endParaRPr lang="zh-CN" altLang="en-US" sz="2800" b="1" dirty="0">
              <a:solidFill>
                <a:schemeClr val="accent2"/>
              </a:solidFill>
              <a:latin typeface="Calibri" panose="020F0502020204030204" pitchFamily="34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E1F12E04-6BDF-43CF-887D-9681954AC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067" y="973819"/>
            <a:ext cx="8918231" cy="558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86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包图主题2">
  <a:themeElements>
    <a:clrScheme name="自定义 1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F213B"/>
      </a:accent1>
      <a:accent2>
        <a:srgbClr val="595959"/>
      </a:accent2>
      <a:accent3>
        <a:srgbClr val="DF213B"/>
      </a:accent3>
      <a:accent4>
        <a:srgbClr val="595959"/>
      </a:accent4>
      <a:accent5>
        <a:srgbClr val="DF213B"/>
      </a:accent5>
      <a:accent6>
        <a:srgbClr val="595959"/>
      </a:accent6>
      <a:hlink>
        <a:srgbClr val="DF213B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1334</TotalTime>
  <Words>483</Words>
  <Application>Microsoft Office PowerPoint</Application>
  <PresentationFormat>Màn hình rộng</PresentationFormat>
  <Paragraphs>76</Paragraphs>
  <Slides>17</Slides>
  <Notes>17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17</vt:i4>
      </vt:variant>
    </vt:vector>
  </HeadingPairs>
  <TitlesOfParts>
    <vt:vector size="23" baseType="lpstr">
      <vt:lpstr>等线</vt:lpstr>
      <vt:lpstr>微软雅黑</vt:lpstr>
      <vt:lpstr>Arial</vt:lpstr>
      <vt:lpstr>Calibri</vt:lpstr>
      <vt:lpstr>Times New Roman</vt:lpstr>
      <vt:lpstr>包图主题2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逆流的小鱼</dc:creator>
  <cp:lastModifiedBy>Thang</cp:lastModifiedBy>
  <cp:revision>46</cp:revision>
  <dcterms:created xsi:type="dcterms:W3CDTF">2017-09-22T08:16:39Z</dcterms:created>
  <dcterms:modified xsi:type="dcterms:W3CDTF">2020-12-24T03:43:19Z</dcterms:modified>
</cp:coreProperties>
</file>